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7" r:id="rId8"/>
    <p:sldId id="263" r:id="rId9"/>
    <p:sldId id="264" r:id="rId10"/>
    <p:sldId id="265" r:id="rId11"/>
    <p:sldId id="269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922" autoAdjust="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477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697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18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5872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487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7735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3757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9820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127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731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985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282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682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418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337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389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AC7F5-88FE-4112-B6B2-EE8FB181A358}" type="datetimeFigureOut">
              <a:rPr lang="en-CA" smtClean="0"/>
              <a:t>2017-05-26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4351F8-75E7-4AAF-833C-6D6D53B60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793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>
                <a:solidFill>
                  <a:schemeClr val="accent4">
                    <a:lumMod val="75000"/>
                  </a:schemeClr>
                </a:solidFill>
              </a:rPr>
              <a:t>Immigration in ASEAN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CA" sz="17600" dirty="0"/>
              <a:t>A Policy Brief</a:t>
            </a:r>
          </a:p>
          <a:p>
            <a:r>
              <a:rPr lang="en-CA" sz="5600" dirty="0"/>
              <a:t>Ben Duncan</a:t>
            </a:r>
          </a:p>
          <a:p>
            <a:r>
              <a:rPr lang="en-CA" sz="5600" dirty="0"/>
              <a:t>Gurpreet </a:t>
            </a:r>
            <a:r>
              <a:rPr lang="en-CA" sz="5600" dirty="0" err="1"/>
              <a:t>Jaswal</a:t>
            </a:r>
            <a:endParaRPr lang="en-CA" sz="5600" dirty="0"/>
          </a:p>
          <a:p>
            <a:r>
              <a:rPr lang="en-CA" sz="5600" dirty="0"/>
              <a:t>Dayton Marks</a:t>
            </a:r>
          </a:p>
        </p:txBody>
      </p:sp>
    </p:spTree>
    <p:extLst>
      <p:ext uri="{BB962C8B-B14F-4D97-AF65-F5344CB8AC3E}">
        <p14:creationId xmlns:p14="http://schemas.microsoft.com/office/powerpoint/2010/main" val="2184982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Policy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020234"/>
          </a:xfrm>
        </p:spPr>
        <p:txBody>
          <a:bodyPr>
            <a:normAutofit fontScale="92500" lnSpcReduction="20000"/>
          </a:bodyPr>
          <a:lstStyle/>
          <a:p>
            <a:r>
              <a:rPr lang="en-CA" sz="2600" dirty="0"/>
              <a:t>Short-run growth</a:t>
            </a:r>
          </a:p>
          <a:p>
            <a:pPr lvl="1"/>
            <a:r>
              <a:rPr lang="en-CA" sz="2600" dirty="0"/>
              <a:t>Low-skilled immigration</a:t>
            </a:r>
          </a:p>
          <a:p>
            <a:r>
              <a:rPr lang="en-CA" sz="2600" dirty="0"/>
              <a:t>Long-run growth</a:t>
            </a:r>
          </a:p>
          <a:p>
            <a:pPr lvl="1"/>
            <a:r>
              <a:rPr lang="en-CA" sz="2600" dirty="0"/>
              <a:t>High-skilled immigration</a:t>
            </a:r>
          </a:p>
          <a:p>
            <a:r>
              <a:rPr lang="en-CA" sz="2600" dirty="0"/>
              <a:t>Criteria based immigration system</a:t>
            </a:r>
          </a:p>
          <a:p>
            <a:r>
              <a:rPr lang="en-CA" sz="2600" dirty="0"/>
              <a:t>Liberalize and regularize immigration </a:t>
            </a:r>
          </a:p>
          <a:p>
            <a:r>
              <a:rPr lang="en-CA" sz="2600" dirty="0"/>
              <a:t>Address brain drain issue</a:t>
            </a:r>
          </a:p>
          <a:p>
            <a:pPr lvl="0"/>
            <a:r>
              <a:rPr lang="en-CA" sz="2600" dirty="0"/>
              <a:t>Expedite bureaucratic dealings </a:t>
            </a:r>
          </a:p>
          <a:p>
            <a:pPr lvl="0"/>
            <a:r>
              <a:rPr lang="en-CA" sz="2600" dirty="0"/>
              <a:t>For the long-run, invest in human capital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3856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6633" y="2902634"/>
            <a:ext cx="8596668" cy="1320800"/>
          </a:xfrm>
        </p:spPr>
        <p:txBody>
          <a:bodyPr/>
          <a:lstStyle/>
          <a:p>
            <a:r>
              <a:rPr lang="en-CA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5185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77334" y="1266093"/>
            <a:ext cx="8596668" cy="477527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CA" dirty="0"/>
              <a:t>Asian Development Bank. (2015). ASEAN Community 2015: Managing integration for better jobs and shared prosperity. Retrieved from https://www.adb.org/sites/default/files/publication/42818/asean-community-2015-managing-integration.pdf</a:t>
            </a:r>
          </a:p>
          <a:p>
            <a:pPr marL="0" indent="0">
              <a:buNone/>
            </a:pPr>
            <a:r>
              <a:rPr lang="en-CA" dirty="0"/>
              <a:t> Chiswick, Barry R. </a:t>
            </a:r>
            <a:r>
              <a:rPr lang="en-CA" i="1" dirty="0"/>
              <a:t>Immigration: high skilled vs. low skilled labor?</a:t>
            </a:r>
            <a:r>
              <a:rPr lang="en-CA" dirty="0"/>
              <a:t> No. 28. IZA Policy Paper, 2011.</a:t>
            </a:r>
          </a:p>
          <a:p>
            <a:pPr marL="0" indent="0">
              <a:buNone/>
            </a:pPr>
            <a:r>
              <a:rPr lang="en-CA" dirty="0"/>
              <a:t> </a:t>
            </a:r>
            <a:r>
              <a:rPr lang="en-CA" dirty="0" err="1"/>
              <a:t>Borjas</a:t>
            </a:r>
            <a:r>
              <a:rPr lang="en-CA" dirty="0"/>
              <a:t>, G. (2003). The Labor Demand Curve is Downward Sloping: </a:t>
            </a:r>
            <a:r>
              <a:rPr lang="en-CA" dirty="0" err="1"/>
              <a:t>Reexamining</a:t>
            </a:r>
            <a:r>
              <a:rPr lang="en-CA" dirty="0"/>
              <a:t> the Impact of  Immigration on the Labor Market. doi:10.3386/w9755</a:t>
            </a:r>
          </a:p>
          <a:p>
            <a:pPr marL="0" indent="0">
              <a:buNone/>
            </a:pPr>
            <a:r>
              <a:rPr lang="en-CA" dirty="0"/>
              <a:t> Card, D. (2005). Is the new immigration really so bad? </a:t>
            </a:r>
            <a:r>
              <a:rPr lang="en-CA" i="1" dirty="0"/>
              <a:t>The Economic Journal, 115</a:t>
            </a:r>
            <a:r>
              <a:rPr lang="en-CA" dirty="0"/>
              <a:t>(507). Retrieved from 10.1111/j.1468-0297.2005.01037</a:t>
            </a:r>
          </a:p>
          <a:p>
            <a:pPr marL="0" indent="0">
              <a:buNone/>
            </a:pPr>
            <a:r>
              <a:rPr lang="en-CA" dirty="0"/>
              <a:t> De </a:t>
            </a:r>
            <a:r>
              <a:rPr lang="en-CA" dirty="0" err="1"/>
              <a:t>Grauwe</a:t>
            </a:r>
            <a:r>
              <a:rPr lang="en-CA" dirty="0"/>
              <a:t>, P. &amp; Zhang, Z. (2016). The rise of China and regional integration in East Asia. </a:t>
            </a:r>
            <a:r>
              <a:rPr lang="en-CA" i="1" dirty="0"/>
              <a:t>Scottish Journal of Political Economy, 63</a:t>
            </a:r>
            <a:r>
              <a:rPr lang="en-CA" dirty="0"/>
              <a:t>(1), pp. 1-6. Retrieved from 10.1111/sjpe.12107</a:t>
            </a:r>
          </a:p>
          <a:p>
            <a:pPr marL="0" indent="0">
              <a:buNone/>
            </a:pPr>
            <a:r>
              <a:rPr lang="en-CA" dirty="0" err="1"/>
              <a:t>Guelser</a:t>
            </a:r>
            <a:r>
              <a:rPr lang="en-CA" dirty="0"/>
              <a:t>, S. &amp; Heal, A. (2014). </a:t>
            </a:r>
            <a:r>
              <a:rPr lang="en-CA" i="1" dirty="0"/>
              <a:t>Moving freely? Labour mobility in ASEAN Policy Brief No. 40. </a:t>
            </a:r>
            <a:r>
              <a:rPr lang="en-CA" dirty="0"/>
              <a:t>United Nation Economic and Social Commission for Asia and the Pacific.</a:t>
            </a:r>
          </a:p>
          <a:p>
            <a:pPr marL="0" indent="0">
              <a:buNone/>
            </a:pPr>
            <a:r>
              <a:rPr lang="en-CA" dirty="0"/>
              <a:t>Harris, J., &amp; Todaro, M. (1970). Migration, Unemployment and Development: A Two-Sector Analysis. </a:t>
            </a:r>
            <a:r>
              <a:rPr lang="en-CA" i="1" dirty="0"/>
              <a:t>The American Economic Review,</a:t>
            </a:r>
            <a:r>
              <a:rPr lang="en-CA" dirty="0"/>
              <a:t> </a:t>
            </a:r>
            <a:r>
              <a:rPr lang="en-CA" i="1" dirty="0"/>
              <a:t>60</a:t>
            </a:r>
            <a:r>
              <a:rPr lang="en-CA" dirty="0"/>
              <a:t>(1), 126-142. Retrieved from http://www.jstor.org/stable/1807860</a:t>
            </a:r>
          </a:p>
          <a:p>
            <a:pPr marL="0" indent="0">
              <a:buNone/>
            </a:pPr>
            <a:r>
              <a:rPr lang="en-CA" dirty="0"/>
              <a:t>Latif, E. (2015). The relationship between immigration and unemployment: Panel data evidence from Canada. Economic Modelling,50, 162-167. doi:10.1016/j.econmod.2015.06.013</a:t>
            </a:r>
          </a:p>
          <a:p>
            <a:pPr marL="0" indent="0">
              <a:buNone/>
            </a:pPr>
            <a:r>
              <a:rPr lang="en-CA" dirty="0"/>
              <a:t>Lee, G. &amp; </a:t>
            </a:r>
            <a:r>
              <a:rPr lang="en-CA" dirty="0" err="1"/>
              <a:t>Jeong</a:t>
            </a:r>
            <a:r>
              <a:rPr lang="en-CA" dirty="0"/>
              <a:t>, J. (2016). An investigation of global and regional integration of ASEAN economic community stock market: Dynamic risk decomposition approach. </a:t>
            </a:r>
            <a:r>
              <a:rPr lang="en-CA" i="1" dirty="0"/>
              <a:t>Emerging Markets Finance &amp; Trade, 52</a:t>
            </a:r>
            <a:r>
              <a:rPr lang="en-CA" dirty="0"/>
              <a:t>(9), pp. 2069-2086.</a:t>
            </a:r>
          </a:p>
          <a:p>
            <a:pPr marL="0" indent="0">
              <a:buNone/>
            </a:pPr>
            <a:r>
              <a:rPr lang="en-CA" dirty="0" err="1"/>
              <a:t>Oreopoulos</a:t>
            </a:r>
            <a:r>
              <a:rPr lang="en-CA" dirty="0"/>
              <a:t>, P. (2009). Why Do Skilled Immigrants Struggle in the Labor Market? A Field Experiment with Six Thousand Resumes. doi:10.3386/w15036</a:t>
            </a:r>
          </a:p>
          <a:p>
            <a:pPr marL="0" indent="0">
              <a:buNone/>
            </a:pPr>
            <a:r>
              <a:rPr lang="en-CA" dirty="0" err="1"/>
              <a:t>Pasadilla</a:t>
            </a:r>
            <a:r>
              <a:rPr lang="en-CA" dirty="0"/>
              <a:t>, G. O. (2011). </a:t>
            </a:r>
            <a:r>
              <a:rPr lang="en-CA" i="1" dirty="0"/>
              <a:t>Social security and labor migration in ASEAN Research Policy Brief 34. </a:t>
            </a:r>
            <a:r>
              <a:rPr lang="en-CA" dirty="0"/>
              <a:t>Asian Development Bank.</a:t>
            </a:r>
          </a:p>
          <a:p>
            <a:pPr marL="0" indent="0">
              <a:buNone/>
            </a:pPr>
            <a:r>
              <a:rPr lang="en-CA" dirty="0"/>
              <a:t>Tai, W. P., &amp; Soong, J.J. (2014). Trade relations between China and Southeast Asia strategy and challenge. </a:t>
            </a:r>
            <a:r>
              <a:rPr lang="en-CA" i="1" dirty="0"/>
              <a:t>The Chinese Economy</a:t>
            </a:r>
            <a:r>
              <a:rPr lang="en-CA" dirty="0"/>
              <a:t>, 47(3), 23–39. doi:10.2753/ces1097-1475470302</a:t>
            </a:r>
          </a:p>
          <a:p>
            <a:pPr marL="0" indent="0">
              <a:buNone/>
            </a:pPr>
            <a:r>
              <a:rPr lang="en-CA" dirty="0" err="1"/>
              <a:t>Tapinos</a:t>
            </a:r>
            <a:r>
              <a:rPr lang="en-CA" dirty="0"/>
              <a:t>, George P. (2000). Globalisation, regional integration, international migration. </a:t>
            </a:r>
            <a:r>
              <a:rPr lang="en-CA" i="1" dirty="0"/>
              <a:t>International Social Science Journal, 52</a:t>
            </a:r>
            <a:r>
              <a:rPr lang="en-CA" dirty="0"/>
              <a:t>(165), pp. 297-306.</a:t>
            </a:r>
          </a:p>
          <a:p>
            <a:pPr marL="0" indent="0">
              <a:buNone/>
            </a:pPr>
            <a:r>
              <a:rPr lang="en-CA" dirty="0" err="1"/>
              <a:t>Tuccio</a:t>
            </a:r>
            <a:r>
              <a:rPr lang="en-CA" dirty="0"/>
              <a:t>, M. (2017). Determinant of intra-ASEAN migration. </a:t>
            </a:r>
            <a:r>
              <a:rPr lang="en-CA" i="1" dirty="0"/>
              <a:t>Asian Development Review, 34</a:t>
            </a:r>
            <a:r>
              <a:rPr lang="en-CA" dirty="0"/>
              <a:t>(1), pp. 144-166</a:t>
            </a:r>
          </a:p>
          <a:p>
            <a:pPr marL="0" indent="0">
              <a:buNone/>
            </a:pPr>
            <a:r>
              <a:rPr lang="en-CA" dirty="0"/>
              <a:t>Zhao, S. &amp; Zhang, Z. (2016). The political economy of energy resources between China and ASEAN states: Opportunities and challenges. </a:t>
            </a:r>
            <a:r>
              <a:rPr lang="en-CA" i="1" dirty="0"/>
              <a:t>The Chinese Economy, </a:t>
            </a:r>
            <a:r>
              <a:rPr lang="en-CA" dirty="0"/>
              <a:t>(49), pp. 456-466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640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/>
              <a:t>Association of Southeast Asian Nations</a:t>
            </a:r>
          </a:p>
          <a:p>
            <a:r>
              <a:rPr lang="en-CA" sz="2800" dirty="0"/>
              <a:t>Founded in 1967</a:t>
            </a:r>
          </a:p>
          <a:p>
            <a:r>
              <a:rPr lang="en-CA" sz="2800" dirty="0"/>
              <a:t>Promotes the social, economic and political cooperation</a:t>
            </a:r>
          </a:p>
          <a:p>
            <a:r>
              <a:rPr lang="en-CA" sz="2800" dirty="0"/>
              <a:t>Member states: Brunei, Cambodia, Indonesia, Laos, Malaysia, Myanmar, the Philippines, Singapore, Thailand and Vietnam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596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Immigration in the ASEAN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400" dirty="0"/>
              <a:t>Demographic transition</a:t>
            </a:r>
          </a:p>
          <a:p>
            <a:pPr lvl="1"/>
            <a:r>
              <a:rPr lang="en-CA" sz="2400" dirty="0"/>
              <a:t>Labour market shortages</a:t>
            </a:r>
          </a:p>
          <a:p>
            <a:r>
              <a:rPr lang="en-CA" sz="2400" dirty="0"/>
              <a:t>Income differentials </a:t>
            </a:r>
          </a:p>
          <a:p>
            <a:r>
              <a:rPr lang="en-CA" sz="2400" dirty="0"/>
              <a:t>Ease of migration</a:t>
            </a:r>
          </a:p>
          <a:p>
            <a:pPr marL="0" indent="0">
              <a:buNone/>
            </a:pPr>
            <a:endParaRPr lang="en-CA" sz="2400" dirty="0"/>
          </a:p>
          <a:p>
            <a:r>
              <a:rPr lang="en-CA" sz="2400" dirty="0"/>
              <a:t>Lack of discourse on immigration within regional blocs</a:t>
            </a:r>
          </a:p>
          <a:p>
            <a:r>
              <a:rPr lang="en-CA" sz="2400" dirty="0"/>
              <a:t>ASEAN Economic Community committed to skilled labour migration</a:t>
            </a:r>
          </a:p>
          <a:p>
            <a:endParaRPr lang="en-CA" sz="16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939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/>
              <a:t>Long-run economic impacts</a:t>
            </a:r>
          </a:p>
          <a:p>
            <a:r>
              <a:rPr lang="en-CA" sz="2800" dirty="0"/>
              <a:t>Malaysia and Thailand</a:t>
            </a:r>
          </a:p>
          <a:p>
            <a:pPr lvl="1"/>
            <a:r>
              <a:rPr lang="en-CA" sz="2800" dirty="0"/>
              <a:t>High GDP per capita vs. Low GDP per capita</a:t>
            </a:r>
          </a:p>
          <a:p>
            <a:pPr lvl="1"/>
            <a:r>
              <a:rPr lang="en-CA" sz="2800" dirty="0"/>
              <a:t>Geography</a:t>
            </a:r>
          </a:p>
          <a:p>
            <a:pPr lvl="2"/>
            <a:r>
              <a:rPr lang="en-CA" sz="2800" dirty="0"/>
              <a:t>Migration costs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0668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Methodology</a:t>
            </a:r>
            <a:br>
              <a:rPr lang="en-CA" dirty="0"/>
            </a:br>
            <a:endParaRPr lang="en-C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91402" y="1822965"/>
                <a:ext cx="8596668" cy="4103733"/>
              </a:xfrm>
            </p:spPr>
            <p:txBody>
              <a:bodyPr>
                <a:noAutofit/>
              </a:bodyPr>
              <a:lstStyle/>
              <a:p>
                <a:r>
                  <a:rPr lang="en-CA" i="1" dirty="0"/>
                  <a:t>Time Series model </a:t>
                </a:r>
              </a:p>
              <a:p>
                <a:pPr lvl="1"/>
                <a:r>
                  <a:rPr lang="en-CA" sz="1800" i="1" dirty="0"/>
                  <a:t>Assumptions:</a:t>
                </a:r>
              </a:p>
              <a:p>
                <a:pPr lvl="2"/>
                <a:r>
                  <a:rPr lang="en-CA" sz="1800" i="1" dirty="0"/>
                  <a:t>Harris-Todaro Model of urban-rural migration </a:t>
                </a:r>
              </a:p>
              <a:p>
                <a:pPr lvl="2"/>
                <a:r>
                  <a:rPr lang="en-CA" sz="1800" i="1" dirty="0"/>
                  <a:t>Solow Model for exogenous growth</a:t>
                </a:r>
              </a:p>
              <a:p>
                <a14:m>
                  <m:oMath xmlns:m="http://schemas.openxmlformats.org/officeDocument/2006/math">
                    <m:r>
                      <a:rPr lang="en-CA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CA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i="1" smtClean="0">
                        <a:latin typeface="Cambria Math" panose="02040503050406030204" pitchFamily="18" charset="0"/>
                      </a:rPr>
                      <m:t>𝐴𝑓</m:t>
                    </m:r>
                    <m:d>
                      <m:d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d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CA" i="1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C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CA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CA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CA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CA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en-CA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CA" i="1"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CA" i="1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  <m:mr>
                                        <m:e>
                                          <m:r>
                                            <a:rPr lang="en-CA" i="1">
                                              <a:latin typeface="Cambria Math" panose="02040503050406030204" pitchFamily="18" charset="0"/>
                                            </a:rPr>
                                            <m:t>⋯</m:t>
                                          </m:r>
                                        </m:e>
                                      </m:mr>
                                    </m:m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  <m:r>
                      <a:rPr lang="en-CA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CA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CA" b="1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d>
                          <m:dPr>
                            <m:begChr m:val="{"/>
                            <m:endChr m:val="}"/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p>
                            </m:sSubSup>
                            <m:r>
                              <a:rPr lang="en-CA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sup>
                            </m:sSubSup>
                            <m:r>
                              <a:rPr lang="en-CA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p>
                            </m:sSubSup>
                            <m:r>
                              <a:rPr lang="en-CA">
                                <a:latin typeface="Cambria Math" panose="02040503050406030204" pitchFamily="18" charset="0"/>
                              </a:rPr>
                              <m:t>+ </m:t>
                            </m:r>
                            <m:sSubSup>
                              <m:sSubSup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sup>
                            </m:sSubSup>
                          </m:e>
                        </m:d>
                        <m:r>
                          <m:rPr>
                            <m:sty m:val="p"/>
                          </m:rPr>
                          <a:rPr lang="en-CA">
                            <a:latin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sty m:val="p"/>
                          </m:rPr>
                          <a:rPr lang="en-CA" b="0" i="0" smtClean="0">
                            <a:latin typeface="Cambria Math" panose="02040503050406030204" pitchFamily="18" charset="0"/>
                          </a:rPr>
                          <m:t>t</m:t>
                        </m:r>
                        <m:r>
                          <a:rPr lang="en-CA">
                            <a:latin typeface="Cambria Math" panose="02040503050406030204" pitchFamily="18" charset="0"/>
                          </a:rPr>
                          <m:t>     </m:t>
                        </m:r>
                      </m:e>
                    </m:nary>
                  </m:oMath>
                </a14:m>
                <a:endParaRPr lang="en-CA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CA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CA" i="1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𝑛𝑜𝑟𝑚𝑖𝑛𝑣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𝑟𝑎𝑛𝑑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()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𝜈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CA" i="1">
                            <a:latin typeface="Cambria Math" panose="02040503050406030204" pitchFamily="18" charset="0"/>
                          </a:rPr>
                          <m:t>𝛽</m:t>
                        </m:r>
                      </m:sup>
                    </m:sSup>
                  </m:oMath>
                </a14:m>
                <a:endParaRPr lang="en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1402" y="1822965"/>
                <a:ext cx="8596668" cy="4103733"/>
              </a:xfrm>
              <a:blipFill>
                <a:blip r:embed="rId2"/>
                <a:stretch>
                  <a:fillRect l="-142" t="-892" b="-1322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9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Current Immigration Policy: Malaysia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image13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77334" y="1930400"/>
            <a:ext cx="4592498" cy="4110962"/>
          </a:xfrm>
          <a:prstGeom prst="rect">
            <a:avLst/>
          </a:prstGeom>
          <a:ln/>
        </p:spPr>
      </p:pic>
      <p:pic>
        <p:nvPicPr>
          <p:cNvPr id="5" name="image7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608299" y="1930400"/>
            <a:ext cx="4546353" cy="411096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648436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Current Immigration Policy: Thailand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77334" y="1930400"/>
            <a:ext cx="4654321" cy="4110962"/>
          </a:xfrm>
          <a:prstGeom prst="rect">
            <a:avLst/>
          </a:prstGeom>
          <a:ln/>
        </p:spPr>
      </p:pic>
      <p:pic>
        <p:nvPicPr>
          <p:cNvPr id="5" name="image10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609619" y="1930400"/>
            <a:ext cx="4547256" cy="411096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78685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High-Skilled Immigration: Malaysia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image12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77334" y="1930400"/>
            <a:ext cx="4640624" cy="4110962"/>
          </a:xfrm>
          <a:prstGeom prst="rect">
            <a:avLst/>
          </a:prstGeom>
          <a:ln/>
        </p:spPr>
      </p:pic>
      <p:pic>
        <p:nvPicPr>
          <p:cNvPr id="5" name="image15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570904" y="1930400"/>
            <a:ext cx="4704064" cy="411096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1916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High-Skilled Immigration: Thailand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image14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77333" y="1930400"/>
            <a:ext cx="4616561" cy="4110961"/>
          </a:xfrm>
          <a:prstGeom prst="rect">
            <a:avLst/>
          </a:prstGeom>
          <a:ln/>
        </p:spPr>
      </p:pic>
      <p:pic>
        <p:nvPicPr>
          <p:cNvPr id="5" name="image16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557459" y="1930400"/>
            <a:ext cx="4677528" cy="411096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20091332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279</TotalTime>
  <Words>231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Trebuchet MS</vt:lpstr>
      <vt:lpstr>Wingdings 3</vt:lpstr>
      <vt:lpstr>Facet</vt:lpstr>
      <vt:lpstr>Immigration in ASEAN</vt:lpstr>
      <vt:lpstr>ASEAN</vt:lpstr>
      <vt:lpstr>Immigration in the ASEAN Context</vt:lpstr>
      <vt:lpstr>Study</vt:lpstr>
      <vt:lpstr>Methodology </vt:lpstr>
      <vt:lpstr>Current Immigration Policy: Malaysia</vt:lpstr>
      <vt:lpstr>Current Immigration Policy: Thailand</vt:lpstr>
      <vt:lpstr>High-Skilled Immigration: Malaysia</vt:lpstr>
      <vt:lpstr>High-Skilled Immigration: Thailand</vt:lpstr>
      <vt:lpstr>Policy Recommendations</vt:lpstr>
      <vt:lpstr>Thank You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Gurpreet Jaswal</dc:creator>
  <cp:lastModifiedBy>Gurpreet Jaswal</cp:lastModifiedBy>
  <cp:revision>22</cp:revision>
  <dcterms:created xsi:type="dcterms:W3CDTF">2017-05-24T21:01:33Z</dcterms:created>
  <dcterms:modified xsi:type="dcterms:W3CDTF">2017-05-27T00:25:05Z</dcterms:modified>
</cp:coreProperties>
</file>